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1" r:id="rId9"/>
    <p:sldId id="270" r:id="rId10"/>
    <p:sldId id="272" r:id="rId11"/>
    <p:sldId id="273" r:id="rId12"/>
    <p:sldId id="274" r:id="rId13"/>
    <p:sldId id="283" r:id="rId14"/>
    <p:sldId id="284" r:id="rId15"/>
    <p:sldId id="275" r:id="rId16"/>
    <p:sldId id="276" r:id="rId17"/>
    <p:sldId id="277" r:id="rId18"/>
    <p:sldId id="279" r:id="rId19"/>
    <p:sldId id="27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12" autoAdjust="0"/>
    <p:restoredTop sz="94660"/>
  </p:normalViewPr>
  <p:slideViewPr>
    <p:cSldViewPr>
      <p:cViewPr>
        <p:scale>
          <a:sx n="100" d="100"/>
          <a:sy n="100" d="100"/>
        </p:scale>
        <p:origin x="-1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033945-890A-41F4-9C4D-FFD841163D7C}" type="datetimeFigureOut">
              <a:rPr lang="en-US"/>
              <a:pPr>
                <a:defRPr/>
              </a:pPr>
              <a:t>9/20/2012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095464-1C77-4893-A1F6-74DACEE7F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6402-5014-4B2B-B9FE-CCBCCFAA2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C5E65-3ED5-4F33-A368-89BA6B182A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592FF-976B-45A2-A36D-603E4C0547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9F8F2-50FA-4C86-A609-C84DFFE91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AF14F-CF24-4B9F-ACF2-C2A13057A7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F9160-80A6-4BAA-B76D-0251FCB721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583CF-6A5D-492C-BD17-F3B39B053D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E8541-A805-404F-9731-970178F555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A2DB-5CF8-4647-88A8-221F3C59B7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AEF1F-4A07-4282-8252-7473C863AB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DB5CC-3630-4987-86B2-8AB3AF895B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6D119B-4429-4C0B-83AB-93F8A3AD35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Project Closeout and Termination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14-0</a:t>
            </a:r>
            <a:fld id="{AFDEABC1-B6F2-4FAB-A088-E11DEBDBC226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Early Termination Decision Rules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70000"/>
              </a:lnSpc>
              <a:buSzPct val="125000"/>
              <a:buFont typeface="Wingdings" pitchFamily="2" charset="2"/>
              <a:buChar char="§"/>
            </a:pPr>
            <a:r>
              <a:rPr lang="en-US" sz="2800" smtClean="0"/>
              <a:t>Costs exceed business benefits</a:t>
            </a:r>
          </a:p>
          <a:p>
            <a:pPr eaLnBrk="1" hangingPunct="1">
              <a:lnSpc>
                <a:spcPct val="170000"/>
              </a:lnSpc>
              <a:buSzPct val="125000"/>
              <a:buFont typeface="Wingdings" pitchFamily="2" charset="2"/>
              <a:buChar char="§"/>
            </a:pPr>
            <a:r>
              <a:rPr lang="en-US" sz="2800" smtClean="0"/>
              <a:t>Failure to meet strategic fit criteria</a:t>
            </a:r>
          </a:p>
          <a:p>
            <a:pPr eaLnBrk="1" hangingPunct="1">
              <a:lnSpc>
                <a:spcPct val="170000"/>
              </a:lnSpc>
              <a:buSzPct val="125000"/>
              <a:buFont typeface="Wingdings" pitchFamily="2" charset="2"/>
              <a:buChar char="§"/>
            </a:pPr>
            <a:r>
              <a:rPr lang="en-US" sz="2800" smtClean="0"/>
              <a:t>Deadlines continue to be missed</a:t>
            </a:r>
          </a:p>
          <a:p>
            <a:pPr eaLnBrk="1" hangingPunct="1">
              <a:lnSpc>
                <a:spcPct val="170000"/>
              </a:lnSpc>
              <a:buSzPct val="125000"/>
              <a:buFont typeface="Wingdings" pitchFamily="2" charset="2"/>
              <a:buChar char="§"/>
            </a:pPr>
            <a:r>
              <a:rPr lang="en-US" sz="2800" smtClean="0"/>
              <a:t>Technology evolves beyond the project’s scope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CBC4DB4D-C7A9-4AD7-B089-C26DD454B01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The Top 10 Signs of IT Project Failure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en-US" sz="2400" smtClean="0"/>
              <a:t>10. Best practices and lessons learned are ignored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9. Project lacks people with appropriate skills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8. Sponsorship is lost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7. Users are resistant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6. Deadlines are unrealistic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5. Business needs change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4. Chosen technology changes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3. Project changes are poorly managed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2. Scope is ill-defined</a:t>
            </a:r>
          </a:p>
          <a:p>
            <a:pPr marL="457200" indent="-457200" eaLnBrk="1" hangingPunct="1">
              <a:buFontTx/>
              <a:buNone/>
            </a:pPr>
            <a:r>
              <a:rPr lang="en-US" sz="2400" smtClean="0"/>
              <a:t>  1. Project managers don’t understand users’ needs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37D8A815-EC04-4BA8-B282-23F9CED2226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143000"/>
          </a:xfrm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/>
            <a:r>
              <a:rPr lang="en-US" b="1" smtClean="0"/>
              <a:t>Project Termination Issues</a:t>
            </a:r>
          </a:p>
        </p:txBody>
      </p:sp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9050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Emotional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5334000" y="2819400"/>
            <a:ext cx="19812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Intellectual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2667000" y="4191000"/>
            <a:ext cx="11430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Client</a:t>
            </a:r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1066800" y="4191000"/>
            <a:ext cx="9906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Staff</a:t>
            </a:r>
          </a:p>
        </p:txBody>
      </p:sp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6705600" y="4114800"/>
            <a:ext cx="16002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External</a:t>
            </a:r>
          </a:p>
        </p:txBody>
      </p:sp>
      <p:sp>
        <p:nvSpPr>
          <p:cNvPr id="27655" name="Text Box 9"/>
          <p:cNvSpPr txBox="1">
            <a:spLocks noChangeArrowheads="1"/>
          </p:cNvSpPr>
          <p:nvPr/>
        </p:nvSpPr>
        <p:spPr bwMode="auto">
          <a:xfrm>
            <a:off x="4648200" y="4114800"/>
            <a:ext cx="1447800" cy="557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Internal</a:t>
            </a:r>
          </a:p>
        </p:txBody>
      </p:sp>
      <p:cxnSp>
        <p:nvCxnSpPr>
          <p:cNvPr id="27656" name="AutoShape 10"/>
          <p:cNvCxnSpPr>
            <a:cxnSpLocks noChangeShapeType="1"/>
            <a:stCxn id="27649" idx="2"/>
            <a:endCxn id="27650" idx="0"/>
          </p:cNvCxnSpPr>
          <p:nvPr/>
        </p:nvCxnSpPr>
        <p:spPr bwMode="auto">
          <a:xfrm rot="5400000">
            <a:off x="3067050" y="1314450"/>
            <a:ext cx="914400" cy="20955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657" name="AutoShape 11"/>
          <p:cNvCxnSpPr>
            <a:cxnSpLocks noChangeShapeType="1"/>
            <a:stCxn id="27650" idx="2"/>
            <a:endCxn id="27653" idx="0"/>
          </p:cNvCxnSpPr>
          <p:nvPr/>
        </p:nvCxnSpPr>
        <p:spPr bwMode="auto">
          <a:xfrm rot="5400000">
            <a:off x="1631156" y="3326607"/>
            <a:ext cx="776287" cy="914400"/>
          </a:xfrm>
          <a:prstGeom prst="bentConnector3">
            <a:avLst>
              <a:gd name="adj1" fmla="val 4989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658" name="AutoShape 12"/>
          <p:cNvCxnSpPr>
            <a:cxnSpLocks noChangeShapeType="1"/>
            <a:stCxn id="27650" idx="2"/>
            <a:endCxn id="27652" idx="0"/>
          </p:cNvCxnSpPr>
          <p:nvPr/>
        </p:nvCxnSpPr>
        <p:spPr bwMode="auto">
          <a:xfrm rot="16200000" flipH="1">
            <a:off x="2469356" y="3402807"/>
            <a:ext cx="776287" cy="762000"/>
          </a:xfrm>
          <a:prstGeom prst="bentConnector3">
            <a:avLst>
              <a:gd name="adj1" fmla="val 49898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659" name="AutoShape 13"/>
          <p:cNvCxnSpPr>
            <a:cxnSpLocks noChangeShapeType="1"/>
            <a:stCxn id="27649" idx="2"/>
            <a:endCxn id="27651" idx="0"/>
          </p:cNvCxnSpPr>
          <p:nvPr/>
        </p:nvCxnSpPr>
        <p:spPr bwMode="auto">
          <a:xfrm rot="16200000" flipH="1">
            <a:off x="4991100" y="1485900"/>
            <a:ext cx="914400" cy="17526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660" name="AutoShape 14"/>
          <p:cNvCxnSpPr>
            <a:cxnSpLocks noChangeShapeType="1"/>
            <a:stCxn id="27651" idx="2"/>
            <a:endCxn id="27655" idx="0"/>
          </p:cNvCxnSpPr>
          <p:nvPr/>
        </p:nvCxnSpPr>
        <p:spPr bwMode="auto">
          <a:xfrm rot="5400000">
            <a:off x="5498306" y="3269457"/>
            <a:ext cx="700087" cy="952500"/>
          </a:xfrm>
          <a:prstGeom prst="bentConnector3">
            <a:avLst>
              <a:gd name="adj1" fmla="val 4988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27661" name="AutoShape 15"/>
          <p:cNvCxnSpPr>
            <a:cxnSpLocks noChangeShapeType="1"/>
            <a:stCxn id="27651" idx="2"/>
            <a:endCxn id="27654" idx="0"/>
          </p:cNvCxnSpPr>
          <p:nvPr/>
        </p:nvCxnSpPr>
        <p:spPr bwMode="auto">
          <a:xfrm rot="16200000" flipH="1">
            <a:off x="6565106" y="3155157"/>
            <a:ext cx="700087" cy="1181100"/>
          </a:xfrm>
          <a:prstGeom prst="bentConnector3">
            <a:avLst>
              <a:gd name="adj1" fmla="val 49889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E6AFA05B-59FF-4FF2-9863-27897855AA5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Project Termination Issues - Emotional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DB695BF1-838C-4DEF-995E-37DE5A83E6B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905000"/>
          <a:ext cx="8382000" cy="4478338"/>
        </p:xfrm>
        <a:graphic>
          <a:graphicData uri="http://schemas.openxmlformats.org/drawingml/2006/table">
            <a:tbl>
              <a:tblPr/>
              <a:tblGrid>
                <a:gridCol w="4332288"/>
                <a:gridCol w="4049712"/>
              </a:tblGrid>
              <a:tr h="4476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Emotional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Staff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Client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Fear of no future work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Change in attitude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Loss of interest in remaining tasks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Loss of interest in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Loss of project-derived motivation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Change in personnel dealing with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Loss of team identity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Unavailability of key personnel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Selection of personnel to be reassigned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Diversion of effort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0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Project Termination Issues </a:t>
            </a:r>
            <a:r>
              <a:rPr lang="en-US" b="1" dirty="0" smtClean="0"/>
              <a:t>– Intellectual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8CF0079D-8399-477F-83CD-8862F9AE974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524000"/>
          <a:ext cx="8382000" cy="5022850"/>
        </p:xfrm>
        <a:graphic>
          <a:graphicData uri="http://schemas.openxmlformats.org/drawingml/2006/table">
            <a:tbl>
              <a:tblPr/>
              <a:tblGrid>
                <a:gridCol w="4016375"/>
                <a:gridCol w="4365625"/>
              </a:tblGrid>
              <a:tr h="4365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Intellectual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Internal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Times New Roman" pitchFamily="18" charset="0"/>
                        </a:rPr>
                        <a:t>External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Identification of remaining deliverables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Agreement with client on remaining deliverables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Certification needs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Agreement with suppliers on outstanding commitments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Identification of outstanding commitments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Communicating closure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Control of changes to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Closing down facilities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Screening of partially completed tasks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Determination of requirements for audit trail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Closure of work orders and work packages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Times New Roman" pitchFamily="18" charset="0"/>
                          <a:cs typeface="Calibri" pitchFamily="34" charset="0"/>
                        </a:rPr>
                        <a:t>Disposal of unused 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0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Claims &amp; Disputes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u="sng" smtClean="0"/>
              <a:t>Two types of claims</a:t>
            </a:r>
          </a:p>
          <a:p>
            <a:pPr eaLnBrk="1" hangingPunct="1">
              <a:buSzPct val="145000"/>
            </a:pPr>
            <a:r>
              <a:rPr lang="en-US" sz="2800" smtClean="0"/>
              <a:t>Ex-gratia claims</a:t>
            </a:r>
          </a:p>
          <a:p>
            <a:pPr eaLnBrk="1" hangingPunct="1">
              <a:buSzPct val="145000"/>
            </a:pPr>
            <a:r>
              <a:rPr lang="en-US" sz="2800" smtClean="0"/>
              <a:t>Default by the project company</a:t>
            </a:r>
          </a:p>
          <a:p>
            <a:pPr lvl="1"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u="sng" smtClean="0"/>
              <a:t>Resolved by</a:t>
            </a:r>
          </a:p>
          <a:p>
            <a:pPr eaLnBrk="1" hangingPunct="1">
              <a:buSzPct val="145000"/>
            </a:pPr>
            <a:r>
              <a:rPr lang="en-US" sz="2800" smtClean="0"/>
              <a:t>Arbitration</a:t>
            </a:r>
          </a:p>
          <a:p>
            <a:pPr lvl="1" eaLnBrk="1" hangingPunct="1"/>
            <a:r>
              <a:rPr lang="en-US" sz="2800" smtClean="0"/>
              <a:t>Binding</a:t>
            </a:r>
          </a:p>
          <a:p>
            <a:pPr lvl="1" eaLnBrk="1" hangingPunct="1"/>
            <a:r>
              <a:rPr lang="en-US" sz="2800" smtClean="0"/>
              <a:t>Non-binding</a:t>
            </a:r>
          </a:p>
          <a:p>
            <a:pPr eaLnBrk="1" hangingPunct="1">
              <a:buSzPct val="145000"/>
            </a:pPr>
            <a:r>
              <a:rPr lang="en-US" sz="2800" smtClean="0"/>
              <a:t>Standard litigation</a:t>
            </a:r>
          </a:p>
          <a:p>
            <a:pPr eaLnBrk="1" hangingPunct="1"/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A03654AD-A448-4251-86B4-6C0385E0C90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Protecting Against Claims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o"/>
            </a:pPr>
            <a:r>
              <a:rPr lang="en-US" sz="2800" smtClean="0"/>
              <a:t>Consider claims as part of the </a:t>
            </a:r>
            <a:r>
              <a:rPr lang="en-US" sz="2800" b="1" i="1" smtClean="0">
                <a:solidFill>
                  <a:srgbClr val="FF0000"/>
                </a:solidFill>
              </a:rPr>
              <a:t>project plan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Tx/>
              <a:buChar char="o"/>
            </a:pPr>
            <a:r>
              <a:rPr lang="en-US" sz="2800" b="1" i="1" smtClean="0">
                <a:solidFill>
                  <a:srgbClr val="FF0000"/>
                </a:solidFill>
              </a:rPr>
              <a:t>Verify stakeholders</a:t>
            </a:r>
            <a:r>
              <a:rPr lang="en-US" sz="2800" i="1" smtClean="0"/>
              <a:t> </a:t>
            </a:r>
            <a:r>
              <a:rPr lang="en-US" sz="2800" smtClean="0"/>
              <a:t>know their risks</a:t>
            </a:r>
          </a:p>
          <a:p>
            <a:pPr eaLnBrk="1" hangingPunct="1">
              <a:lnSpc>
                <a:spcPct val="150000"/>
              </a:lnSpc>
              <a:buFontTx/>
              <a:buChar char="o"/>
            </a:pPr>
            <a:r>
              <a:rPr lang="en-US" sz="2800" smtClean="0"/>
              <a:t>Keep </a:t>
            </a:r>
            <a:r>
              <a:rPr lang="en-US" sz="2800" b="1" i="1" smtClean="0">
                <a:solidFill>
                  <a:srgbClr val="FF0000"/>
                </a:solidFill>
              </a:rPr>
              <a:t>good records</a:t>
            </a:r>
            <a:r>
              <a:rPr lang="en-US" sz="2800" i="1" smtClean="0"/>
              <a:t> </a:t>
            </a:r>
            <a:r>
              <a:rPr lang="en-US" sz="2800" smtClean="0"/>
              <a:t>throughout the life cycle</a:t>
            </a:r>
          </a:p>
          <a:p>
            <a:pPr eaLnBrk="1" hangingPunct="1">
              <a:lnSpc>
                <a:spcPct val="150000"/>
              </a:lnSpc>
              <a:buFontTx/>
              <a:buChar char="o"/>
            </a:pPr>
            <a:r>
              <a:rPr lang="en-US" sz="2800" smtClean="0"/>
              <a:t>Keep </a:t>
            </a:r>
            <a:r>
              <a:rPr lang="en-US" sz="2800" b="1" i="1" smtClean="0">
                <a:solidFill>
                  <a:srgbClr val="FF0000"/>
                </a:solidFill>
              </a:rPr>
              <a:t>clear details</a:t>
            </a:r>
            <a:r>
              <a:rPr lang="en-US" sz="2800" i="1" smtClean="0"/>
              <a:t> </a:t>
            </a:r>
            <a:r>
              <a:rPr lang="en-US" sz="2800" smtClean="0"/>
              <a:t>of change orders</a:t>
            </a:r>
          </a:p>
          <a:p>
            <a:pPr eaLnBrk="1" hangingPunct="1">
              <a:lnSpc>
                <a:spcPct val="150000"/>
              </a:lnSpc>
              <a:buClr>
                <a:schemeClr val="tx1"/>
              </a:buClr>
              <a:buFontTx/>
              <a:buChar char="o"/>
            </a:pPr>
            <a:r>
              <a:rPr lang="en-US" sz="2800" b="1" i="1" smtClean="0">
                <a:solidFill>
                  <a:srgbClr val="FF0000"/>
                </a:solidFill>
              </a:rPr>
              <a:t>Archive all correspondence</a:t>
            </a:r>
          </a:p>
          <a:p>
            <a:pPr eaLnBrk="1" hangingPunct="1"/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5D553776-45E0-4385-B752-71903DC2315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Final Report Elements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Project performance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Administrative performance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Organizational structure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Team performance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Project management techniques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q"/>
            </a:pPr>
            <a:r>
              <a:rPr lang="en-US" sz="2800" i="1" smtClean="0"/>
              <a:t>Benefits to the organization and customer</a:t>
            </a:r>
          </a:p>
          <a:p>
            <a:pPr eaLnBrk="1" hangingPunct="1"/>
            <a:endParaRPr lang="en-US" sz="2800" i="1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939BFA8D-56FB-4F6C-A85A-8FA551C5C30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800" smtClean="0"/>
              <a:t>Distinguish among the four main forms of project management.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800" smtClean="0"/>
              <a:t>Recognize the seven steps in formal project closeout.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800" smtClean="0"/>
              <a:t>Understand key reasons for early termination of projects.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sz="2800" smtClean="0"/>
              <a:t>Know the challenges and components of a final project report.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4A355E8E-9904-43F1-A585-B26B7CFB1F0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copy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FAFE0A3E-1AB2-4FC4-9E77-85D1F547DB5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14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/>
              <a:t>After completing this chapter, students will be able to: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Distinguish among the four main forms of project management.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the seven steps in formal project closeout.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key reasons for early termination of projects.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Know the challenges and components of a final project report.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3A4F0D0F-800B-4774-AA73-A4E85153DF2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Project Termination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All activities consistent with closing out the project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lnSpc>
                <a:spcPct val="145000"/>
              </a:lnSpc>
              <a:buFont typeface="Wingdings" pitchFamily="2" charset="2"/>
              <a:buChar char="v"/>
            </a:pPr>
            <a:r>
              <a:rPr lang="en-US" sz="2800" smtClean="0"/>
              <a:t>Extinction</a:t>
            </a:r>
          </a:p>
          <a:p>
            <a:pPr eaLnBrk="1" hangingPunct="1">
              <a:lnSpc>
                <a:spcPct val="145000"/>
              </a:lnSpc>
              <a:buFont typeface="Wingdings" pitchFamily="2" charset="2"/>
              <a:buChar char="v"/>
            </a:pPr>
            <a:r>
              <a:rPr lang="en-US" sz="2800" smtClean="0"/>
              <a:t>Addition</a:t>
            </a:r>
          </a:p>
          <a:p>
            <a:pPr eaLnBrk="1" hangingPunct="1">
              <a:lnSpc>
                <a:spcPct val="145000"/>
              </a:lnSpc>
              <a:buFont typeface="Wingdings" pitchFamily="2" charset="2"/>
              <a:buChar char="v"/>
            </a:pPr>
            <a:r>
              <a:rPr lang="en-US" sz="2800" smtClean="0"/>
              <a:t>Integration</a:t>
            </a:r>
          </a:p>
          <a:p>
            <a:pPr eaLnBrk="1" hangingPunct="1">
              <a:lnSpc>
                <a:spcPct val="145000"/>
              </a:lnSpc>
              <a:buFont typeface="Wingdings" pitchFamily="2" charset="2"/>
              <a:buChar char="v"/>
            </a:pPr>
            <a:r>
              <a:rPr lang="en-US" sz="2800" smtClean="0"/>
              <a:t>Starvation</a:t>
            </a:r>
          </a:p>
          <a:p>
            <a:pPr eaLnBrk="1" hangingPunct="1">
              <a:buFontTx/>
              <a:buNone/>
            </a:pPr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FD99C05D-51A7-45ED-87AB-A42D4604909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Elements of Project </a:t>
            </a:r>
            <a:br>
              <a:rPr lang="en-US" b="1" smtClean="0"/>
            </a:br>
            <a:r>
              <a:rPr lang="en-US" b="1" smtClean="0"/>
              <a:t>Closeout Management</a:t>
            </a:r>
          </a:p>
        </p:txBody>
      </p:sp>
      <p:grpSp>
        <p:nvGrpSpPr>
          <p:cNvPr id="18434" name="Group 32"/>
          <p:cNvGrpSpPr>
            <a:grpSpLocks/>
          </p:cNvGrpSpPr>
          <p:nvPr/>
        </p:nvGrpSpPr>
        <p:grpSpPr bwMode="auto">
          <a:xfrm>
            <a:off x="323850" y="2120900"/>
            <a:ext cx="8351838" cy="4051300"/>
            <a:chOff x="204" y="1049"/>
            <a:chExt cx="5261" cy="2552"/>
          </a:xfrm>
        </p:grpSpPr>
        <p:grpSp>
          <p:nvGrpSpPr>
            <p:cNvPr id="18436" name="Group 23"/>
            <p:cNvGrpSpPr>
              <a:grpSpLocks/>
            </p:cNvGrpSpPr>
            <p:nvPr/>
          </p:nvGrpSpPr>
          <p:grpSpPr bwMode="auto">
            <a:xfrm>
              <a:off x="204" y="1049"/>
              <a:ext cx="5261" cy="2552"/>
              <a:chOff x="204" y="1049"/>
              <a:chExt cx="5261" cy="2552"/>
            </a:xfrm>
          </p:grpSpPr>
          <p:sp>
            <p:nvSpPr>
              <p:cNvPr id="18457" name="AutoShape 22"/>
              <p:cNvSpPr>
                <a:spLocks noChangeArrowheads="1"/>
              </p:cNvSpPr>
              <p:nvPr/>
            </p:nvSpPr>
            <p:spPr bwMode="auto">
              <a:xfrm flipV="1">
                <a:off x="204" y="1049"/>
                <a:ext cx="5261" cy="1271"/>
              </a:xfrm>
              <a:prstGeom prst="parallelogram">
                <a:avLst>
                  <a:gd name="adj" fmla="val 103482"/>
                </a:avLst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18458" name="AutoShape 9"/>
              <p:cNvSpPr>
                <a:spLocks noChangeArrowheads="1"/>
              </p:cNvSpPr>
              <p:nvPr/>
            </p:nvSpPr>
            <p:spPr bwMode="auto">
              <a:xfrm>
                <a:off x="204" y="2330"/>
                <a:ext cx="5261" cy="1271"/>
              </a:xfrm>
              <a:prstGeom prst="parallelogram">
                <a:avLst>
                  <a:gd name="adj" fmla="val 103482"/>
                </a:avLst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8437" name="Line 10"/>
            <p:cNvSpPr>
              <a:spLocks noChangeShapeType="1"/>
            </p:cNvSpPr>
            <p:nvPr/>
          </p:nvSpPr>
          <p:spPr bwMode="auto">
            <a:xfrm>
              <a:off x="880" y="2941"/>
              <a:ext cx="3956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38" name="Text Box 11"/>
            <p:cNvSpPr txBox="1">
              <a:spLocks noChangeArrowheads="1"/>
            </p:cNvSpPr>
            <p:nvPr/>
          </p:nvSpPr>
          <p:spPr bwMode="auto">
            <a:xfrm>
              <a:off x="2256" y="2448"/>
              <a:ext cx="179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Putting it All to Bed</a:t>
              </a:r>
            </a:p>
          </p:txBody>
        </p:sp>
        <p:sp>
          <p:nvSpPr>
            <p:cNvPr id="18439" name="Text Box 12"/>
            <p:cNvSpPr txBox="1">
              <a:spLocks noChangeArrowheads="1"/>
            </p:cNvSpPr>
            <p:nvPr/>
          </p:nvSpPr>
          <p:spPr bwMode="auto">
            <a:xfrm>
              <a:off x="1968" y="3072"/>
              <a:ext cx="1794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Disbanding the Team</a:t>
              </a:r>
            </a:p>
          </p:txBody>
        </p:sp>
        <p:sp>
          <p:nvSpPr>
            <p:cNvPr id="18440" name="Text Box 13"/>
            <p:cNvSpPr txBox="1">
              <a:spLocks noChangeArrowheads="1"/>
            </p:cNvSpPr>
            <p:nvPr/>
          </p:nvSpPr>
          <p:spPr bwMode="auto">
            <a:xfrm>
              <a:off x="612" y="1275"/>
              <a:ext cx="8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Finishing</a:t>
              </a:r>
            </a:p>
          </p:txBody>
        </p:sp>
        <p:sp>
          <p:nvSpPr>
            <p:cNvPr id="18441" name="Text Box 14"/>
            <p:cNvSpPr txBox="1">
              <a:spLocks noChangeArrowheads="1"/>
            </p:cNvSpPr>
            <p:nvPr/>
          </p:nvSpPr>
          <p:spPr bwMode="auto">
            <a:xfrm>
              <a:off x="1451" y="1253"/>
              <a:ext cx="726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Handing</a:t>
              </a:r>
            </a:p>
          </p:txBody>
        </p:sp>
        <p:grpSp>
          <p:nvGrpSpPr>
            <p:cNvPr id="18442" name="Group 15"/>
            <p:cNvGrpSpPr>
              <a:grpSpLocks/>
            </p:cNvGrpSpPr>
            <p:nvPr/>
          </p:nvGrpSpPr>
          <p:grpSpPr bwMode="auto">
            <a:xfrm>
              <a:off x="2449" y="1207"/>
              <a:ext cx="1157" cy="964"/>
              <a:chOff x="2789" y="1298"/>
              <a:chExt cx="1157" cy="964"/>
            </a:xfrm>
          </p:grpSpPr>
          <p:sp>
            <p:nvSpPr>
              <p:cNvPr id="18453" name="Text Box 16"/>
              <p:cNvSpPr txBox="1">
                <a:spLocks noChangeArrowheads="1"/>
              </p:cNvSpPr>
              <p:nvPr/>
            </p:nvSpPr>
            <p:spPr bwMode="auto">
              <a:xfrm>
                <a:off x="2789" y="1298"/>
                <a:ext cx="699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r"/>
                <a:r>
                  <a:rPr lang="en-US" sz="2000"/>
                  <a:t>Gaining </a:t>
                </a:r>
              </a:p>
            </p:txBody>
          </p:sp>
          <p:sp>
            <p:nvSpPr>
              <p:cNvPr id="18454" name="Text Box 17"/>
              <p:cNvSpPr txBox="1">
                <a:spLocks noChangeArrowheads="1"/>
              </p:cNvSpPr>
              <p:nvPr/>
            </p:nvSpPr>
            <p:spPr bwMode="auto">
              <a:xfrm>
                <a:off x="2812" y="1502"/>
                <a:ext cx="101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Acceptance</a:t>
                </a:r>
              </a:p>
            </p:txBody>
          </p:sp>
          <p:sp>
            <p:nvSpPr>
              <p:cNvPr id="18455" name="Text Box 18"/>
              <p:cNvSpPr txBox="1">
                <a:spLocks noChangeArrowheads="1"/>
              </p:cNvSpPr>
              <p:nvPr/>
            </p:nvSpPr>
            <p:spPr bwMode="auto">
              <a:xfrm>
                <a:off x="3072" y="1728"/>
                <a:ext cx="768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for the</a:t>
                </a:r>
              </a:p>
            </p:txBody>
          </p:sp>
          <p:sp>
            <p:nvSpPr>
              <p:cNvPr id="18456" name="Text Box 19"/>
              <p:cNvSpPr txBox="1">
                <a:spLocks noChangeArrowheads="1"/>
              </p:cNvSpPr>
              <p:nvPr/>
            </p:nvSpPr>
            <p:spPr bwMode="auto">
              <a:xfrm>
                <a:off x="3168" y="1920"/>
                <a:ext cx="778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2000"/>
                  <a:t>Product</a:t>
                </a:r>
              </a:p>
            </p:txBody>
          </p:sp>
        </p:grpSp>
        <p:sp>
          <p:nvSpPr>
            <p:cNvPr id="18443" name="Text Box 20"/>
            <p:cNvSpPr txBox="1">
              <a:spLocks noChangeArrowheads="1"/>
            </p:cNvSpPr>
            <p:nvPr/>
          </p:nvSpPr>
          <p:spPr bwMode="auto">
            <a:xfrm>
              <a:off x="3447" y="1162"/>
              <a:ext cx="1097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Harvesting the Benefits</a:t>
              </a:r>
            </a:p>
          </p:txBody>
        </p:sp>
        <p:sp>
          <p:nvSpPr>
            <p:cNvPr id="18444" name="Text Box 21"/>
            <p:cNvSpPr txBox="1">
              <a:spLocks noChangeArrowheads="1"/>
            </p:cNvSpPr>
            <p:nvPr/>
          </p:nvSpPr>
          <p:spPr bwMode="auto">
            <a:xfrm>
              <a:off x="4059" y="1684"/>
              <a:ext cx="1069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Reviewing How </a:t>
              </a:r>
            </a:p>
          </p:txBody>
        </p:sp>
        <p:sp>
          <p:nvSpPr>
            <p:cNvPr id="18445" name="Line 24"/>
            <p:cNvSpPr>
              <a:spLocks noChangeShapeType="1"/>
            </p:cNvSpPr>
            <p:nvPr/>
          </p:nvSpPr>
          <p:spPr bwMode="auto">
            <a:xfrm>
              <a:off x="1066" y="1049"/>
              <a:ext cx="1315" cy="1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Line 25"/>
            <p:cNvSpPr>
              <a:spLocks noChangeShapeType="1"/>
            </p:cNvSpPr>
            <p:nvPr/>
          </p:nvSpPr>
          <p:spPr bwMode="auto">
            <a:xfrm>
              <a:off x="2903" y="1049"/>
              <a:ext cx="1315" cy="1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Text Box 26"/>
            <p:cNvSpPr txBox="1">
              <a:spLocks noChangeArrowheads="1"/>
            </p:cNvSpPr>
            <p:nvPr/>
          </p:nvSpPr>
          <p:spPr bwMode="auto">
            <a:xfrm>
              <a:off x="839" y="1502"/>
              <a:ext cx="834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The Work</a:t>
              </a:r>
            </a:p>
          </p:txBody>
        </p:sp>
        <p:sp>
          <p:nvSpPr>
            <p:cNvPr id="18448" name="Text Box 27"/>
            <p:cNvSpPr txBox="1">
              <a:spLocks noChangeArrowheads="1"/>
            </p:cNvSpPr>
            <p:nvPr/>
          </p:nvSpPr>
          <p:spPr bwMode="auto">
            <a:xfrm>
              <a:off x="1814" y="1616"/>
              <a:ext cx="680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Product</a:t>
              </a:r>
            </a:p>
          </p:txBody>
        </p:sp>
        <p:sp>
          <p:nvSpPr>
            <p:cNvPr id="18449" name="Text Box 28"/>
            <p:cNvSpPr txBox="1">
              <a:spLocks noChangeArrowheads="1"/>
            </p:cNvSpPr>
            <p:nvPr/>
          </p:nvSpPr>
          <p:spPr bwMode="auto">
            <a:xfrm>
              <a:off x="1633" y="1434"/>
              <a:ext cx="748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Over the</a:t>
              </a:r>
            </a:p>
          </p:txBody>
        </p:sp>
        <p:sp>
          <p:nvSpPr>
            <p:cNvPr id="18450" name="Line 29"/>
            <p:cNvSpPr>
              <a:spLocks noChangeShapeType="1"/>
            </p:cNvSpPr>
            <p:nvPr/>
          </p:nvSpPr>
          <p:spPr bwMode="auto">
            <a:xfrm>
              <a:off x="1882" y="1049"/>
              <a:ext cx="1315" cy="126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1" name="Text Box 30"/>
            <p:cNvSpPr txBox="1">
              <a:spLocks noChangeArrowheads="1"/>
            </p:cNvSpPr>
            <p:nvPr/>
          </p:nvSpPr>
          <p:spPr bwMode="auto">
            <a:xfrm>
              <a:off x="4195" y="2047"/>
              <a:ext cx="88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000"/>
                <a:t>It All Went</a:t>
              </a:r>
            </a:p>
          </p:txBody>
        </p:sp>
        <p:sp>
          <p:nvSpPr>
            <p:cNvPr id="18452" name="Line 31"/>
            <p:cNvSpPr>
              <a:spLocks noChangeShapeType="1"/>
            </p:cNvSpPr>
            <p:nvPr/>
          </p:nvSpPr>
          <p:spPr bwMode="auto">
            <a:xfrm>
              <a:off x="3560" y="1684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73309A0B-84BC-4346-B7BC-62EA994E3F0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Lessons Learned Meetings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Common Errors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smtClean="0"/>
              <a:t>Misidentifying </a:t>
            </a:r>
            <a:r>
              <a:rPr lang="en-US" sz="2800" b="1" i="1" smtClean="0">
                <a:solidFill>
                  <a:srgbClr val="0000CC"/>
                </a:solidFill>
              </a:rPr>
              <a:t>systematic errors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b="1" i="1" smtClean="0">
                <a:solidFill>
                  <a:srgbClr val="0000CC"/>
                </a:solidFill>
              </a:rPr>
              <a:t>Misinterpreting lessons</a:t>
            </a:r>
            <a:r>
              <a:rPr lang="en-US" sz="2800" i="1" smtClean="0"/>
              <a:t> </a:t>
            </a:r>
            <a:r>
              <a:rPr lang="en-US" sz="2800" smtClean="0"/>
              <a:t>based on events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800" smtClean="0"/>
              <a:t>Failure to </a:t>
            </a:r>
            <a:r>
              <a:rPr lang="en-US" sz="2800" b="1" i="1" smtClean="0">
                <a:solidFill>
                  <a:srgbClr val="0000CC"/>
                </a:solidFill>
              </a:rPr>
              <a:t>pass along</a:t>
            </a:r>
            <a:r>
              <a:rPr lang="en-US" sz="2800" i="1" smtClean="0"/>
              <a:t> </a:t>
            </a:r>
            <a:r>
              <a:rPr lang="en-US" sz="2800" smtClean="0"/>
              <a:t>conclusions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Meeting Guidelines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800" smtClean="0"/>
              <a:t>Establish clear rules of </a:t>
            </a:r>
            <a:r>
              <a:rPr lang="en-US" sz="2800" b="1" i="1" smtClean="0">
                <a:solidFill>
                  <a:srgbClr val="0000CC"/>
                </a:solidFill>
              </a:rPr>
              <a:t>behavior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800" smtClean="0"/>
              <a:t>Describe </a:t>
            </a:r>
            <a:r>
              <a:rPr lang="en-US" sz="2800" b="1" i="1" smtClean="0">
                <a:solidFill>
                  <a:srgbClr val="0000CC"/>
                </a:solidFill>
              </a:rPr>
              <a:t>objectively</a:t>
            </a:r>
            <a:r>
              <a:rPr lang="en-US" sz="2800" smtClean="0"/>
              <a:t> what occurred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800" smtClean="0"/>
              <a:t>Fix the </a:t>
            </a:r>
            <a:r>
              <a:rPr lang="en-US" sz="2800" b="1" i="1" smtClean="0">
                <a:solidFill>
                  <a:srgbClr val="0000CC"/>
                </a:solidFill>
              </a:rPr>
              <a:t>problem</a:t>
            </a:r>
            <a:r>
              <a:rPr lang="en-US" sz="2800" smtClean="0"/>
              <a:t>, not the blame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3754E2D0-874A-4C67-8572-08EF8CA17CA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Closeout Paperwork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70000"/>
              </a:lnSpc>
              <a:buSzPct val="145000"/>
            </a:pPr>
            <a:r>
              <a:rPr lang="en-US" sz="2800" smtClean="0"/>
              <a:t>Documentation</a:t>
            </a:r>
          </a:p>
          <a:p>
            <a:pPr eaLnBrk="1" hangingPunct="1">
              <a:lnSpc>
                <a:spcPct val="170000"/>
              </a:lnSpc>
              <a:buSzPct val="145000"/>
            </a:pPr>
            <a:r>
              <a:rPr lang="en-US" sz="2800" smtClean="0"/>
              <a:t>Legal</a:t>
            </a:r>
          </a:p>
          <a:p>
            <a:pPr eaLnBrk="1" hangingPunct="1">
              <a:lnSpc>
                <a:spcPct val="170000"/>
              </a:lnSpc>
              <a:buSzPct val="145000"/>
            </a:pPr>
            <a:r>
              <a:rPr lang="en-US" sz="2800" smtClean="0"/>
              <a:t>Cost</a:t>
            </a:r>
          </a:p>
          <a:p>
            <a:pPr eaLnBrk="1" hangingPunct="1">
              <a:lnSpc>
                <a:spcPct val="170000"/>
              </a:lnSpc>
              <a:buSzPct val="145000"/>
            </a:pPr>
            <a:r>
              <a:rPr lang="en-US" sz="2800" smtClean="0"/>
              <a:t>Personnel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7CD6B6B3-63CF-4C26-99B2-54E240A98A9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Why are Closeouts Difficult?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u="sng" smtClean="0"/>
              <a:t>Project sign off</a:t>
            </a:r>
            <a:r>
              <a:rPr lang="en-US" sz="2800" smtClean="0"/>
              <a:t> can be a de-motivator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u="sng" smtClean="0"/>
              <a:t>Constraints</a:t>
            </a:r>
            <a:r>
              <a:rPr lang="en-US" sz="2800" smtClean="0"/>
              <a:t> cause shortcuts on back-end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u="sng" smtClean="0"/>
              <a:t>Low priority</a:t>
            </a:r>
            <a:r>
              <a:rPr lang="en-US" sz="2800" smtClean="0"/>
              <a:t> activities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smtClean="0"/>
              <a:t>Lessons learned analysis seen as </a:t>
            </a:r>
            <a:r>
              <a:rPr lang="en-US" sz="2800" u="sng" smtClean="0"/>
              <a:t>bookkeeping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u="sng" smtClean="0"/>
              <a:t>Unique</a:t>
            </a:r>
            <a:r>
              <a:rPr lang="en-US" sz="2800" smtClean="0"/>
              <a:t> view of projects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DDADC583-F810-4132-8C9F-6A7E8D93FD7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Early Warning Signs of Project Failure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SzPct val="150000"/>
            </a:pPr>
            <a:r>
              <a:rPr lang="en-US" sz="2800" smtClean="0"/>
              <a:t>Lack of viable </a:t>
            </a:r>
            <a:r>
              <a:rPr lang="en-US" sz="2800" b="1" i="1" smtClean="0">
                <a:solidFill>
                  <a:srgbClr val="FF0000"/>
                </a:solidFill>
              </a:rPr>
              <a:t>commercial objectives</a:t>
            </a:r>
          </a:p>
          <a:p>
            <a:pPr eaLnBrk="1" hangingPunct="1">
              <a:lnSpc>
                <a:spcPct val="160000"/>
              </a:lnSpc>
              <a:buSzPct val="150000"/>
            </a:pPr>
            <a:r>
              <a:rPr lang="en-US" sz="2800" smtClean="0"/>
              <a:t>Lack of sufficient </a:t>
            </a:r>
            <a:r>
              <a:rPr lang="en-US" sz="2800" b="1" i="1" smtClean="0">
                <a:solidFill>
                  <a:srgbClr val="FF0000"/>
                </a:solidFill>
              </a:rPr>
              <a:t>authority</a:t>
            </a:r>
            <a:r>
              <a:rPr lang="en-US" sz="2800" smtClean="0"/>
              <a:t> to make decisions</a:t>
            </a:r>
          </a:p>
          <a:p>
            <a:pPr eaLnBrk="1" hangingPunct="1">
              <a:lnSpc>
                <a:spcPct val="160000"/>
              </a:lnSpc>
              <a:buSzPct val="150000"/>
            </a:pPr>
            <a:r>
              <a:rPr lang="en-US" sz="2800" smtClean="0"/>
              <a:t>New product developed for </a:t>
            </a:r>
            <a:r>
              <a:rPr lang="en-US" sz="2800" b="1" i="1" smtClean="0">
                <a:solidFill>
                  <a:srgbClr val="FF0000"/>
                </a:solidFill>
              </a:rPr>
              <a:t>stable market</a:t>
            </a:r>
          </a:p>
          <a:p>
            <a:pPr eaLnBrk="1" hangingPunct="1">
              <a:lnSpc>
                <a:spcPct val="30000"/>
              </a:lnSpc>
              <a:buSzPct val="150000"/>
            </a:pPr>
            <a:endParaRPr lang="en-US" sz="2800" smtClean="0"/>
          </a:p>
          <a:p>
            <a:pPr eaLnBrk="1" hangingPunct="1">
              <a:buSzPct val="150000"/>
            </a:pPr>
            <a:r>
              <a:rPr lang="en-US" sz="2800" b="1" i="1" smtClean="0">
                <a:solidFill>
                  <a:srgbClr val="FF0000"/>
                </a:solidFill>
              </a:rPr>
              <a:t>Low priority</a:t>
            </a:r>
            <a:r>
              <a:rPr lang="en-US" sz="2800" i="1" smtClean="0"/>
              <a:t> </a:t>
            </a:r>
            <a:r>
              <a:rPr lang="en-US" sz="2800" smtClean="0"/>
              <a:t>assigned to the project by management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14-0</a:t>
            </a:r>
            <a:fld id="{7CC5B0B3-3E2E-4C9F-B0E2-4D544C41AB8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Dynamic Factors to Monitor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Static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Task-team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Sponsorship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Economics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Environment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sz="2800" smtClean="0"/>
              <a:t>User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14-</a:t>
            </a:r>
            <a:fld id="{3C9515C3-27DB-4CFC-9F0D-7BD521B1945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566</Words>
  <Application>Microsoft Office PowerPoint</Application>
  <PresentationFormat>On-screen Show (4:3)</PresentationFormat>
  <Paragraphs>164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19</vt:i4>
      </vt:variant>
    </vt:vector>
  </HeadingPairs>
  <TitlesOfParts>
    <vt:vector size="38" baseType="lpstr">
      <vt:lpstr>Arial</vt:lpstr>
      <vt:lpstr>Calibri</vt:lpstr>
      <vt:lpstr>Constantia</vt:lpstr>
      <vt:lpstr>Wingdings 2</vt:lpstr>
      <vt:lpstr>Wingdings</vt:lpstr>
      <vt:lpstr>Times New Roman</vt:lpstr>
      <vt:lpstr>Symbol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Slide 1</vt:lpstr>
      <vt:lpstr>Chapter 14 Learning Objectives</vt:lpstr>
      <vt:lpstr>Project Termination</vt:lpstr>
      <vt:lpstr>Elements of Project  Closeout Management</vt:lpstr>
      <vt:lpstr>Lessons Learned Meetings</vt:lpstr>
      <vt:lpstr>Closeout Paperwork</vt:lpstr>
      <vt:lpstr>Why are Closeouts Difficult?</vt:lpstr>
      <vt:lpstr>Early Warning Signs of Project Failure</vt:lpstr>
      <vt:lpstr>Dynamic Factors to Monitor</vt:lpstr>
      <vt:lpstr>Early Termination Decision Rules</vt:lpstr>
      <vt:lpstr>The Top 10 Signs of IT Project Failure</vt:lpstr>
      <vt:lpstr>Project Termination Issues</vt:lpstr>
      <vt:lpstr>Slide 13</vt:lpstr>
      <vt:lpstr>Slide 14</vt:lpstr>
      <vt:lpstr>Claims &amp; Disputes</vt:lpstr>
      <vt:lpstr>Protecting Against Claims</vt:lpstr>
      <vt:lpstr>Final Report Elements</vt:lpstr>
      <vt:lpstr>Summary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uhughgr</cp:lastModifiedBy>
  <cp:revision>15</cp:revision>
  <dcterms:created xsi:type="dcterms:W3CDTF">2011-11-20T13:38:58Z</dcterms:created>
  <dcterms:modified xsi:type="dcterms:W3CDTF">2012-09-20T15:08:50Z</dcterms:modified>
</cp:coreProperties>
</file>